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5" r:id="rId10"/>
    <p:sldId id="266" r:id="rId11"/>
    <p:sldId id="268" r:id="rId12"/>
    <p:sldId id="269" r:id="rId13"/>
    <p:sldId id="273" r:id="rId14"/>
    <p:sldId id="274" r:id="rId15"/>
    <p:sldId id="271" r:id="rId16"/>
    <p:sldId id="270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A2AAE-01F2-42B2-B8C4-52FC659484A2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84E85-9561-41F0-9A37-0B49B8C92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 &amp;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 smtClean="0"/>
              <a:t>By</a:t>
            </a:r>
          </a:p>
          <a:p>
            <a:pPr algn="r"/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r>
              <a:rPr lang="en-US" dirty="0" smtClean="0"/>
              <a:t>,</a:t>
            </a:r>
          </a:p>
          <a:p>
            <a:pPr algn="r"/>
            <a:r>
              <a:rPr lang="en-US" dirty="0" smtClean="0"/>
              <a:t>Lecturer,</a:t>
            </a:r>
          </a:p>
          <a:p>
            <a:pPr algn="r"/>
            <a:r>
              <a:rPr lang="en-US" dirty="0" smtClean="0"/>
              <a:t>           Dept. Of Community Medicine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AYURVEDA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Tridosha</a:t>
            </a:r>
            <a:r>
              <a:rPr lang="en-US" dirty="0" smtClean="0"/>
              <a:t> theory of disease</a:t>
            </a:r>
          </a:p>
          <a:p>
            <a:pPr>
              <a:buNone/>
            </a:pPr>
            <a:r>
              <a:rPr lang="en-US" dirty="0" smtClean="0"/>
              <a:t>		VADA (wind)</a:t>
            </a:r>
          </a:p>
          <a:p>
            <a:pPr>
              <a:buNone/>
            </a:pPr>
            <a:r>
              <a:rPr lang="en-US" dirty="0" smtClean="0"/>
              <a:t>		PITTA (gall)</a:t>
            </a:r>
          </a:p>
          <a:p>
            <a:pPr>
              <a:buNone/>
            </a:pPr>
            <a:r>
              <a:rPr lang="en-US" dirty="0" smtClean="0"/>
              <a:t>		KAPHA (mucus)</a:t>
            </a:r>
          </a:p>
          <a:p>
            <a:r>
              <a:rPr lang="en-US" dirty="0" smtClean="0"/>
              <a:t>Law of Manu</a:t>
            </a:r>
          </a:p>
          <a:p>
            <a:r>
              <a:rPr lang="en-US" dirty="0" smtClean="0"/>
              <a:t>Golden age – 800 B.C to 600 A.D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SIDDHA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1"/>
            <a:ext cx="3962400" cy="3048000"/>
          </a:xfrm>
        </p:spPr>
        <p:txBody>
          <a:bodyPr/>
          <a:lstStyle/>
          <a:p>
            <a:r>
              <a:rPr lang="en-US" dirty="0" smtClean="0"/>
              <a:t>Tamil speaking areas of South India</a:t>
            </a:r>
          </a:p>
          <a:p>
            <a:r>
              <a:rPr lang="en-US" dirty="0" smtClean="0"/>
              <a:t>Differ very little from </a:t>
            </a:r>
            <a:r>
              <a:rPr lang="en-US" dirty="0" err="1" smtClean="0"/>
              <a:t>Ayurveda</a:t>
            </a:r>
            <a:r>
              <a:rPr lang="en-US" dirty="0" smtClean="0"/>
              <a:t> in Theory &amp; </a:t>
            </a:r>
            <a:r>
              <a:rPr lang="en-US" dirty="0" err="1" smtClean="0"/>
              <a:t>Practise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295400"/>
            <a:ext cx="4648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CHINESE MEDICINE (2700 B.C)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World’s first </a:t>
            </a:r>
            <a:r>
              <a:rPr lang="en-US" dirty="0" err="1" smtClean="0"/>
              <a:t>organised</a:t>
            </a:r>
            <a:r>
              <a:rPr lang="en-US" dirty="0" smtClean="0"/>
              <a:t> body of medicine</a:t>
            </a:r>
          </a:p>
          <a:p>
            <a:r>
              <a:rPr lang="en-US" dirty="0" smtClean="0"/>
              <a:t>2 PRINCIPLE: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YANG-active masculine principle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YIN- feminine principle</a:t>
            </a:r>
          </a:p>
          <a:p>
            <a:r>
              <a:rPr lang="en-US" dirty="0" smtClean="0"/>
              <a:t>Early pioneers of </a:t>
            </a:r>
            <a:r>
              <a:rPr lang="en-US" dirty="0" err="1" smtClean="0"/>
              <a:t>immunisation</a:t>
            </a:r>
            <a:endParaRPr lang="en-US" dirty="0" smtClean="0"/>
          </a:p>
          <a:p>
            <a:r>
              <a:rPr lang="en-US" dirty="0" smtClean="0"/>
              <a:t>“Great doctor is one who treats not someone who is already ill but someone not yet ill”</a:t>
            </a:r>
          </a:p>
          <a:p>
            <a:r>
              <a:rPr lang="en-US" dirty="0" smtClean="0"/>
              <a:t>Chinese system of barefoot doctors &amp; </a:t>
            </a:r>
            <a:r>
              <a:rPr lang="en-US" dirty="0" err="1" smtClean="0"/>
              <a:t>Accupuncture</a:t>
            </a:r>
            <a:endParaRPr lang="en-US" dirty="0"/>
          </a:p>
        </p:txBody>
      </p:sp>
      <p:pic>
        <p:nvPicPr>
          <p:cNvPr id="5" name="Content Placeholder 4" descr="466px-Yin_yang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66900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MEDICINE (2000 B. 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Invented </a:t>
            </a:r>
            <a:r>
              <a:rPr lang="en-US" dirty="0" err="1" smtClean="0"/>
              <a:t>pcture</a:t>
            </a:r>
            <a:r>
              <a:rPr lang="en-US" dirty="0" smtClean="0"/>
              <a:t> writing &amp; recorded on PAPYRUS</a:t>
            </a:r>
          </a:p>
          <a:p>
            <a:r>
              <a:rPr lang="en-US" dirty="0" smtClean="0"/>
              <a:t>Art of medicine mingled with Religion</a:t>
            </a:r>
          </a:p>
          <a:p>
            <a:r>
              <a:rPr lang="en-US" dirty="0" smtClean="0"/>
              <a:t>Strict preservation of Human body</a:t>
            </a:r>
          </a:p>
          <a:p>
            <a:r>
              <a:rPr lang="en-US" dirty="0" smtClean="0"/>
              <a:t>Reached peaks during the days of </a:t>
            </a:r>
            <a:r>
              <a:rPr lang="en-US" dirty="0" err="1" smtClean="0"/>
              <a:t>Imhotep</a:t>
            </a:r>
            <a:endParaRPr lang="en-US" dirty="0" smtClean="0"/>
          </a:p>
          <a:p>
            <a:r>
              <a:rPr lang="en-US" dirty="0" err="1" smtClean="0"/>
              <a:t>Speacialisation</a:t>
            </a:r>
            <a:endParaRPr lang="en-US" dirty="0" smtClean="0"/>
          </a:p>
          <a:p>
            <a:r>
              <a:rPr lang="en-US" dirty="0" smtClean="0"/>
              <a:t>Belief :  Disease is due to absorption of harmful substance from intestine give rise to putrefaction of blood &amp; formation of pus. They believed pulse as speech of heart.</a:t>
            </a:r>
          </a:p>
          <a:p>
            <a:r>
              <a:rPr lang="en-US" dirty="0" smtClean="0"/>
              <a:t>Disease were treated with Enema, Blood letting etc.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IMHOTEP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2800 B.C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Famous as statesman, architect, builder of step pyramid at </a:t>
            </a:r>
            <a:r>
              <a:rPr lang="en-US" sz="2400" dirty="0" err="1" smtClean="0"/>
              <a:t>Saqqarah</a:t>
            </a:r>
            <a:r>
              <a:rPr lang="en-US" sz="2400" dirty="0" smtClean="0"/>
              <a:t> &amp; physician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Doctor as well as divinity </a:t>
            </a:r>
            <a:endParaRPr lang="en-US" sz="2400" dirty="0"/>
          </a:p>
        </p:txBody>
      </p:sp>
      <p:pic>
        <p:nvPicPr>
          <p:cNvPr id="3" name="Content Placeholder 4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8600"/>
            <a:ext cx="4419600" cy="3124200"/>
          </a:xfrm>
          <a:prstGeom prst="rect">
            <a:avLst/>
          </a:prstGeom>
        </p:spPr>
      </p:pic>
      <p:pic>
        <p:nvPicPr>
          <p:cNvPr id="4" name="Content Placeholder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05200"/>
            <a:ext cx="4191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MEDICINE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known medical manuscripts</a:t>
            </a:r>
          </a:p>
          <a:p>
            <a:r>
              <a:rPr lang="en-US" dirty="0" smtClean="0"/>
              <a:t>EDWIN SMITH PAPYRUS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smtClean="0"/>
              <a:t>3000-2500 B.C ) describes about cerebral lesions in skull &amp; Fractures</a:t>
            </a:r>
          </a:p>
          <a:p>
            <a:r>
              <a:rPr lang="en-US" dirty="0" smtClean="0"/>
              <a:t>EBERS PAPYRUS (1150 B.C) records of 800 prescriptions based on 700 drugs. </a:t>
            </a:r>
            <a:endParaRPr lang="en-US" dirty="0"/>
          </a:p>
        </p:txBody>
      </p:sp>
      <p:pic>
        <p:nvPicPr>
          <p:cNvPr id="5" name="Content Placeholder 4" descr="introduction-to-sepsis-5-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0"/>
            <a:ext cx="4038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MEDICINE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Public health is excelled</a:t>
            </a:r>
          </a:p>
          <a:p>
            <a:r>
              <a:rPr lang="en-US" dirty="0" smtClean="0"/>
              <a:t>God of Health – Horus</a:t>
            </a:r>
          </a:p>
          <a:p>
            <a:r>
              <a:rPr lang="en-US" dirty="0" smtClean="0"/>
              <a:t>Occupies dominant place about 2500 years.</a:t>
            </a:r>
            <a:endParaRPr lang="en-US" dirty="0"/>
          </a:p>
        </p:txBody>
      </p:sp>
      <p:pic>
        <p:nvPicPr>
          <p:cNvPr id="5" name="Content Placeholder 4" descr="slide_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71600"/>
            <a:ext cx="40386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MESOPOTAMIAN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410200" cy="5638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Civilisation</a:t>
            </a:r>
            <a:r>
              <a:rPr lang="en-US" dirty="0" smtClean="0"/>
              <a:t> lies between Euphrates &amp; Tigris river called as cradle of civilization.(6000 years ago)</a:t>
            </a:r>
          </a:p>
          <a:p>
            <a:r>
              <a:rPr lang="en-US" dirty="0" smtClean="0"/>
              <a:t>Concept of medicine- Religious &amp; Necromancy</a:t>
            </a:r>
          </a:p>
          <a:p>
            <a:r>
              <a:rPr lang="en-US" dirty="0" smtClean="0"/>
              <a:t>Cause of disease- Demons</a:t>
            </a:r>
          </a:p>
          <a:p>
            <a:r>
              <a:rPr lang="en-US" dirty="0" smtClean="0"/>
              <a:t>Prescription in tablets &amp; cuneiform writings</a:t>
            </a:r>
          </a:p>
          <a:p>
            <a:r>
              <a:rPr lang="en-US" dirty="0" smtClean="0"/>
              <a:t>HAMMURABI, king of </a:t>
            </a:r>
            <a:r>
              <a:rPr lang="en-US" dirty="0" err="1" smtClean="0"/>
              <a:t>Babbylon</a:t>
            </a:r>
            <a:r>
              <a:rPr lang="en-US" dirty="0" smtClean="0"/>
              <a:t> formulated the code of Hammurabi</a:t>
            </a:r>
          </a:p>
          <a:p>
            <a:r>
              <a:rPr lang="en-US" dirty="0" smtClean="0"/>
              <a:t>Medicine was devoid of scientific foundation.</a:t>
            </a:r>
          </a:p>
          <a:p>
            <a:endParaRPr lang="en-US" dirty="0"/>
          </a:p>
        </p:txBody>
      </p:sp>
      <p:pic>
        <p:nvPicPr>
          <p:cNvPr id="5" name="Content Placeholder 4" descr="Sumerian_26th_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524000"/>
            <a:ext cx="31242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Classic period 460- 136 B.C</a:t>
            </a:r>
          </a:p>
          <a:p>
            <a:r>
              <a:rPr lang="en-US" dirty="0" smtClean="0"/>
              <a:t>To think WHY &amp; HOW</a:t>
            </a:r>
          </a:p>
          <a:p>
            <a:r>
              <a:rPr lang="en-US" dirty="0" smtClean="0"/>
              <a:t>Leaders of Greek Medicine </a:t>
            </a:r>
          </a:p>
          <a:p>
            <a:pPr>
              <a:buNone/>
            </a:pPr>
            <a:r>
              <a:rPr lang="en-US" dirty="0" smtClean="0"/>
              <a:t>		AESCULAPIUS  (1200 B.C)</a:t>
            </a:r>
          </a:p>
          <a:p>
            <a:pPr>
              <a:buNone/>
            </a:pPr>
            <a:r>
              <a:rPr lang="en-US" dirty="0" smtClean="0"/>
              <a:t>		HIPPOCRATES (460 – 370 B.C)</a:t>
            </a:r>
          </a:p>
          <a:p>
            <a:r>
              <a:rPr lang="en-US" dirty="0" smtClean="0"/>
              <a:t>Believed in 4 elements</a:t>
            </a:r>
          </a:p>
          <a:p>
            <a:pPr>
              <a:buNone/>
            </a:pPr>
            <a:r>
              <a:rPr lang="en-US" dirty="0" smtClean="0"/>
              <a:t>		Earth				Phlegm</a:t>
            </a:r>
          </a:p>
          <a:p>
            <a:pPr>
              <a:buNone/>
            </a:pPr>
            <a:r>
              <a:rPr lang="en-US" dirty="0" smtClean="0"/>
              <a:t>		Air				Yellow bile</a:t>
            </a:r>
          </a:p>
          <a:p>
            <a:pPr>
              <a:buNone/>
            </a:pPr>
            <a:r>
              <a:rPr lang="en-US" dirty="0" smtClean="0"/>
              <a:t>		Fire				Blood</a:t>
            </a:r>
          </a:p>
          <a:p>
            <a:pPr>
              <a:buNone/>
            </a:pPr>
            <a:r>
              <a:rPr lang="en-US" dirty="0" smtClean="0"/>
              <a:t>		Water				Black bile</a:t>
            </a:r>
          </a:p>
          <a:p>
            <a:r>
              <a:rPr lang="en-US" dirty="0" smtClean="0"/>
              <a:t>Outstanding among post </a:t>
            </a:r>
            <a:r>
              <a:rPr lang="en-US" dirty="0" err="1" smtClean="0"/>
              <a:t>hippocratic</a:t>
            </a:r>
            <a:r>
              <a:rPr lang="en-US" dirty="0" smtClean="0"/>
              <a:t> medical </a:t>
            </a:r>
            <a:r>
              <a:rPr lang="en-US" dirty="0" err="1" smtClean="0"/>
              <a:t>centres</a:t>
            </a:r>
            <a:r>
              <a:rPr lang="en-US" dirty="0" smtClean="0"/>
              <a:t> , Alexandria’s Huge Museum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124200" y="4495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AESCULAPIUS (1200 B.C)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581400" cy="5181600"/>
          </a:xfrm>
        </p:spPr>
        <p:txBody>
          <a:bodyPr/>
          <a:lstStyle/>
          <a:p>
            <a:r>
              <a:rPr lang="en-US" dirty="0" smtClean="0"/>
              <a:t>Bore 2 daughters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HYGIEA- Goddess of health</a:t>
            </a:r>
          </a:p>
          <a:p>
            <a:pPr marL="514350" indent="-514350">
              <a:buFont typeface="+mj-lt"/>
              <a:buAutoNum type="romanLcPeriod"/>
            </a:pPr>
            <a:r>
              <a:rPr lang="en-US" dirty="0" smtClean="0"/>
              <a:t>PANACEA- Goddess of medicine</a:t>
            </a:r>
          </a:p>
          <a:p>
            <a:pPr marL="514350" indent="-514350"/>
            <a:r>
              <a:rPr lang="en-US" dirty="0" smtClean="0"/>
              <a:t>Symbol of medicine- His staff entwined by a serpent</a:t>
            </a:r>
          </a:p>
        </p:txBody>
      </p:sp>
      <p:pic>
        <p:nvPicPr>
          <p:cNvPr id="5" name="Content Placeholder 4" descr="images (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33800" y="1143000"/>
            <a:ext cx="5181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Millenium</a:t>
            </a:r>
            <a:r>
              <a:rPr lang="en-US" dirty="0" smtClean="0"/>
              <a:t> Development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eradicate poverty &amp; hunger</a:t>
            </a:r>
          </a:p>
          <a:p>
            <a:r>
              <a:rPr lang="en-US" dirty="0" smtClean="0"/>
              <a:t>To achieve universal primary Education</a:t>
            </a:r>
          </a:p>
          <a:p>
            <a:r>
              <a:rPr lang="en-US" dirty="0" smtClean="0"/>
              <a:t>To promote gender equality &amp; empower women</a:t>
            </a:r>
          </a:p>
          <a:p>
            <a:r>
              <a:rPr lang="en-US" dirty="0" smtClean="0"/>
              <a:t>To reduce child mortality</a:t>
            </a:r>
          </a:p>
          <a:p>
            <a:r>
              <a:rPr lang="en-US" dirty="0" smtClean="0"/>
              <a:t>To improve maternal health</a:t>
            </a:r>
          </a:p>
          <a:p>
            <a:r>
              <a:rPr lang="en-US" dirty="0" smtClean="0"/>
              <a:t>To combat HIV/AIDS, malaria &amp; other disease</a:t>
            </a:r>
          </a:p>
          <a:p>
            <a:r>
              <a:rPr lang="en-US" dirty="0" smtClean="0"/>
              <a:t>To ensure environmental sustainability</a:t>
            </a:r>
          </a:p>
          <a:p>
            <a:r>
              <a:rPr lang="en-US" dirty="0" smtClean="0"/>
              <a:t>To develop global </a:t>
            </a:r>
            <a:r>
              <a:rPr lang="en-US" dirty="0" err="1" smtClean="0"/>
              <a:t>paternership</a:t>
            </a:r>
            <a:r>
              <a:rPr lang="en-US" dirty="0" smtClean="0"/>
              <a:t> for development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HIPPOCRATES (460- 370 B.C)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257800" cy="579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Father of Medicine</a:t>
            </a:r>
          </a:p>
          <a:p>
            <a:r>
              <a:rPr lang="en-US" dirty="0" smtClean="0"/>
              <a:t>Born in island of Cos, Aegean Sea</a:t>
            </a:r>
          </a:p>
          <a:p>
            <a:r>
              <a:rPr lang="en-US" dirty="0" err="1" smtClean="0"/>
              <a:t>Classsified</a:t>
            </a:r>
            <a:r>
              <a:rPr lang="en-US" dirty="0" smtClean="0"/>
              <a:t> disease based on Observation &amp; Reason</a:t>
            </a:r>
          </a:p>
          <a:p>
            <a:r>
              <a:rPr lang="en-US" dirty="0" smtClean="0"/>
              <a:t>Initiated a new approach to medicine</a:t>
            </a:r>
          </a:p>
          <a:p>
            <a:r>
              <a:rPr lang="en-US" dirty="0" smtClean="0"/>
              <a:t>His writings &amp; </a:t>
            </a:r>
            <a:r>
              <a:rPr lang="en-US" dirty="0" err="1" smtClean="0"/>
              <a:t>lectueres</a:t>
            </a:r>
            <a:r>
              <a:rPr lang="en-US" dirty="0" smtClean="0"/>
              <a:t> are compiled later by Alexandrian school into Corpus </a:t>
            </a:r>
            <a:r>
              <a:rPr lang="en-US" dirty="0" err="1" smtClean="0"/>
              <a:t>Hippocraticum</a:t>
            </a:r>
            <a:r>
              <a:rPr lang="en-US" dirty="0" smtClean="0"/>
              <a:t>- 72 volumes- first scientific clinical case histories</a:t>
            </a:r>
          </a:p>
          <a:p>
            <a:r>
              <a:rPr lang="en-US" dirty="0" smtClean="0"/>
              <a:t>Hippocratic Oath – key stone of Medical Ethics</a:t>
            </a:r>
            <a:endParaRPr lang="en-US" dirty="0"/>
          </a:p>
        </p:txBody>
      </p:sp>
      <p:pic>
        <p:nvPicPr>
          <p:cNvPr id="5" name="Content Placeholder 4" descr="download (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0" y="1143000"/>
            <a:ext cx="32004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Borrowed from Greek</a:t>
            </a:r>
          </a:p>
          <a:p>
            <a:r>
              <a:rPr lang="en-US" dirty="0" smtClean="0"/>
              <a:t>More practical minded people than Greek</a:t>
            </a:r>
          </a:p>
          <a:p>
            <a:r>
              <a:rPr lang="en-US" dirty="0" smtClean="0"/>
              <a:t>Keen sense of sanitation, sewers, fine roads, aqueducts, pure water etc..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GALEN ( 130- 205 A.D)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181600" cy="536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Born in Greek city of </a:t>
            </a:r>
            <a:r>
              <a:rPr lang="en-US" dirty="0" err="1" smtClean="0"/>
              <a:t>Pergamon</a:t>
            </a:r>
            <a:r>
              <a:rPr lang="en-US" dirty="0" smtClean="0"/>
              <a:t> in Asia Minor ( Turkey)</a:t>
            </a:r>
          </a:p>
          <a:p>
            <a:r>
              <a:rPr lang="en-US" dirty="0" smtClean="0"/>
              <a:t>Physician to Roman Empire, Marcus </a:t>
            </a:r>
            <a:r>
              <a:rPr lang="en-US" dirty="0" err="1" smtClean="0"/>
              <a:t>Aurelias</a:t>
            </a:r>
            <a:endParaRPr lang="en-US" dirty="0" smtClean="0"/>
          </a:p>
          <a:p>
            <a:r>
              <a:rPr lang="en-US" dirty="0" smtClean="0"/>
              <a:t>Contribution- Comparative Anatomy &amp; Experimental Physiology</a:t>
            </a:r>
          </a:p>
          <a:p>
            <a:r>
              <a:rPr lang="en-US" dirty="0" smtClean="0"/>
              <a:t>Galen’s Observation 3 factors of disease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Pre disposing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Exciting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Environmental </a:t>
            </a:r>
            <a:endParaRPr lang="en-US" dirty="0"/>
          </a:p>
        </p:txBody>
      </p:sp>
      <p:pic>
        <p:nvPicPr>
          <p:cNvPr id="5" name="Content Placeholder 4" descr="Galenu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219200"/>
            <a:ext cx="30480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r>
              <a:rPr lang="en-US" dirty="0" smtClean="0"/>
              <a:t>Period between 500 -1500 A.D</a:t>
            </a:r>
          </a:p>
          <a:p>
            <a:r>
              <a:rPr lang="en-US" dirty="0" smtClean="0"/>
              <a:t>Dark Ages of Medicine</a:t>
            </a:r>
          </a:p>
          <a:p>
            <a:r>
              <a:rPr lang="en-US" dirty="0" smtClean="0"/>
              <a:t>Arabs stole a march of </a:t>
            </a:r>
            <a:r>
              <a:rPr lang="en-US" dirty="0" err="1" smtClean="0"/>
              <a:t>civilisation</a:t>
            </a:r>
            <a:r>
              <a:rPr lang="en-US" dirty="0" smtClean="0"/>
              <a:t> &amp; translated </a:t>
            </a:r>
            <a:r>
              <a:rPr lang="en-US" dirty="0" err="1" smtClean="0"/>
              <a:t>Greeco</a:t>
            </a:r>
            <a:r>
              <a:rPr lang="en-US" dirty="0" smtClean="0"/>
              <a:t> Roman literature into Arabic &amp; their own system as </a:t>
            </a:r>
            <a:r>
              <a:rPr lang="en-US" dirty="0" err="1" smtClean="0"/>
              <a:t>Unani</a:t>
            </a:r>
            <a:r>
              <a:rPr lang="en-US" dirty="0" smtClean="0"/>
              <a:t> System of Medicine</a:t>
            </a:r>
          </a:p>
          <a:p>
            <a:r>
              <a:rPr lang="en-US" dirty="0" smtClean="0"/>
              <a:t>Leaders in Arabian Medicine were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Abu </a:t>
            </a:r>
            <a:r>
              <a:rPr lang="en-US" dirty="0" err="1" smtClean="0"/>
              <a:t>Becr</a:t>
            </a:r>
            <a:r>
              <a:rPr lang="en-US" dirty="0" smtClean="0"/>
              <a:t>- </a:t>
            </a:r>
            <a:r>
              <a:rPr lang="en-US" dirty="0" err="1" smtClean="0"/>
              <a:t>Rhazes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Ibn-sina</a:t>
            </a:r>
            <a:r>
              <a:rPr lang="en-US" dirty="0" smtClean="0"/>
              <a:t> - Avicenna</a:t>
            </a:r>
          </a:p>
          <a:p>
            <a:pPr marL="514350" indent="-514350"/>
            <a:r>
              <a:rPr lang="en-US" dirty="0" smtClean="0"/>
              <a:t>Arabs greatest contribution is Pharmacology</a:t>
            </a:r>
          </a:p>
          <a:p>
            <a:pPr marL="514350" indent="-514350"/>
            <a:r>
              <a:rPr lang="en-US" dirty="0" smtClean="0"/>
              <a:t>Golden age of Arabic medicine 800- 1300 A.D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Abu </a:t>
            </a:r>
            <a:r>
              <a:rPr lang="en-US" dirty="0" err="1" smtClean="0"/>
              <a:t>becr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5486400" cy="586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Called as </a:t>
            </a:r>
            <a:r>
              <a:rPr lang="en-US" dirty="0" err="1" smtClean="0"/>
              <a:t>Rhazes</a:t>
            </a:r>
            <a:endParaRPr lang="en-US" dirty="0" smtClean="0"/>
          </a:p>
          <a:p>
            <a:r>
              <a:rPr lang="en-US" dirty="0" smtClean="0"/>
              <a:t>Director of Large </a:t>
            </a:r>
            <a:r>
              <a:rPr lang="en-US" dirty="0" err="1" smtClean="0"/>
              <a:t>hopital</a:t>
            </a:r>
            <a:r>
              <a:rPr lang="en-US" dirty="0" smtClean="0"/>
              <a:t> in Baghdad</a:t>
            </a:r>
          </a:p>
          <a:p>
            <a:r>
              <a:rPr lang="en-US" dirty="0" smtClean="0"/>
              <a:t>First one to observe the </a:t>
            </a:r>
            <a:r>
              <a:rPr lang="en-US" dirty="0" err="1" smtClean="0"/>
              <a:t>pupillary</a:t>
            </a:r>
            <a:r>
              <a:rPr lang="en-US" dirty="0" smtClean="0"/>
              <a:t> reaction to light</a:t>
            </a:r>
          </a:p>
          <a:p>
            <a:r>
              <a:rPr lang="en-US" dirty="0" smtClean="0"/>
              <a:t>Used mercurial purgatives</a:t>
            </a:r>
          </a:p>
          <a:p>
            <a:r>
              <a:rPr lang="en-US" dirty="0" smtClean="0"/>
              <a:t>First known book on Children’s disease</a:t>
            </a:r>
          </a:p>
          <a:p>
            <a:r>
              <a:rPr lang="en-US" dirty="0" smtClean="0"/>
              <a:t>First book distinguishes smallpox &amp; measles clinically</a:t>
            </a:r>
          </a:p>
          <a:p>
            <a:r>
              <a:rPr lang="en-US" dirty="0" smtClean="0"/>
              <a:t>Compiled 21 volume encyclopedia “Canon of </a:t>
            </a:r>
            <a:r>
              <a:rPr lang="en-US" dirty="0" err="1" smtClean="0"/>
              <a:t>Medicine”Responsible</a:t>
            </a:r>
            <a:r>
              <a:rPr lang="en-US" dirty="0" smtClean="0"/>
              <a:t> for elevating Islamic Medicine to its zenith in Middle Ages</a:t>
            </a:r>
          </a:p>
          <a:p>
            <a:endParaRPr lang="en-US" dirty="0"/>
          </a:p>
        </p:txBody>
      </p:sp>
      <p:pic>
        <p:nvPicPr>
          <p:cNvPr id="5" name="Content Placeholder 4" descr="download (5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914400"/>
            <a:ext cx="34290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DAWN OF SCIENTIFIC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 smtClean="0"/>
              <a:t>Period followed by 1500 A.D marked by revolutions</a:t>
            </a:r>
          </a:p>
          <a:p>
            <a:r>
              <a:rPr lang="en-US" dirty="0" smtClean="0"/>
              <a:t>REVIVAL OF MEDICINE (1453- 1600 A.D)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PARACELSUS (1493- 1541)</a:t>
            </a:r>
          </a:p>
          <a:p>
            <a:pPr marL="514350" indent="-514350">
              <a:buNone/>
            </a:pPr>
            <a:r>
              <a:rPr lang="en-US" dirty="0" smtClean="0"/>
              <a:t>	Swiss alchemist</a:t>
            </a:r>
          </a:p>
          <a:p>
            <a:pPr marL="514350" indent="-514350">
              <a:buNone/>
            </a:pPr>
            <a:r>
              <a:rPr lang="en-US" dirty="0" smtClean="0"/>
              <a:t>	Turned medicine towards</a:t>
            </a:r>
          </a:p>
          <a:p>
            <a:pPr marL="514350" indent="-514350">
              <a:buNone/>
            </a:pPr>
            <a:r>
              <a:rPr lang="en-US" dirty="0" smtClean="0"/>
              <a:t> rational research</a:t>
            </a:r>
            <a:endParaRPr lang="en-US" dirty="0"/>
          </a:p>
        </p:txBody>
      </p:sp>
      <p:pic>
        <p:nvPicPr>
          <p:cNvPr id="4" name="Picture 3" descr="Philippus_aureolus_theophrastus_paracels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743200"/>
            <a:ext cx="352425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Fracastorius</a:t>
            </a:r>
            <a:r>
              <a:rPr lang="en-US" dirty="0" smtClean="0"/>
              <a:t> (1483- 1553)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 smtClean="0"/>
              <a:t>Italian physician</a:t>
            </a:r>
          </a:p>
          <a:p>
            <a:r>
              <a:rPr lang="en-US" dirty="0" smtClean="0"/>
              <a:t>Founder of Epidemiology</a:t>
            </a:r>
          </a:p>
          <a:p>
            <a:r>
              <a:rPr lang="en-US" dirty="0" smtClean="0"/>
              <a:t>Enunciated the Theory of Contagion</a:t>
            </a:r>
          </a:p>
          <a:p>
            <a:r>
              <a:rPr lang="en-US" dirty="0" smtClean="0"/>
              <a:t>Envisaged the transfer of </a:t>
            </a:r>
          </a:p>
          <a:p>
            <a:pPr>
              <a:buNone/>
            </a:pPr>
            <a:r>
              <a:rPr lang="en-US" dirty="0" smtClean="0"/>
              <a:t>infection</a:t>
            </a:r>
          </a:p>
          <a:p>
            <a:r>
              <a:rPr lang="en-US" dirty="0" smtClean="0"/>
              <a:t>Cause of Epidemics</a:t>
            </a:r>
          </a:p>
          <a:p>
            <a:r>
              <a:rPr lang="en-US" dirty="0" smtClean="0"/>
              <a:t>Transmit of syphilis by </a:t>
            </a:r>
            <a:r>
              <a:rPr lang="en-US" smtClean="0"/>
              <a:t>sexual </a:t>
            </a:r>
          </a:p>
          <a:p>
            <a:pPr>
              <a:buNone/>
            </a:pPr>
            <a:r>
              <a:rPr lang="en-US" smtClean="0"/>
              <a:t>relation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11748-004-5B50F7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895600"/>
            <a:ext cx="3352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ANDREAS VASALIUS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1514- 1564</a:t>
            </a:r>
          </a:p>
          <a:p>
            <a:r>
              <a:rPr lang="en-US" dirty="0" smtClean="0"/>
              <a:t>Dissection in human body</a:t>
            </a:r>
          </a:p>
          <a:p>
            <a:r>
              <a:rPr lang="en-US" dirty="0" smtClean="0"/>
              <a:t>Demonstrated Galen’s error</a:t>
            </a:r>
          </a:p>
          <a:p>
            <a:r>
              <a:rPr lang="en-US" dirty="0" smtClean="0"/>
              <a:t>First man of modern medicine</a:t>
            </a:r>
          </a:p>
          <a:p>
            <a:r>
              <a:rPr lang="en-US" dirty="0" smtClean="0"/>
              <a:t>Great work “</a:t>
            </a:r>
            <a:r>
              <a:rPr lang="en-US" dirty="0" err="1" smtClean="0"/>
              <a:t>Fabrica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AMBROISE PARE (1510- 1590)</a:t>
            </a:r>
          </a:p>
          <a:p>
            <a:pPr>
              <a:buNone/>
            </a:pPr>
            <a:r>
              <a:rPr lang="en-US" dirty="0" smtClean="0"/>
              <a:t>		French surgeon</a:t>
            </a:r>
          </a:p>
          <a:p>
            <a:pPr>
              <a:buNone/>
            </a:pPr>
            <a:r>
              <a:rPr lang="en-US" dirty="0" smtClean="0"/>
              <a:t>		Father of Surgery</a:t>
            </a:r>
          </a:p>
          <a:p>
            <a:pPr>
              <a:buNone/>
            </a:pPr>
            <a:r>
              <a:rPr lang="en-US" dirty="0" smtClean="0"/>
              <a:t>		Advanced the art of surgery</a:t>
            </a:r>
          </a:p>
          <a:p>
            <a:r>
              <a:rPr lang="en-US" dirty="0" smtClean="0"/>
              <a:t>JOHN HUNTER (1728- 1793)</a:t>
            </a:r>
          </a:p>
          <a:p>
            <a:pPr>
              <a:buNone/>
            </a:pPr>
            <a:r>
              <a:rPr lang="en-US" dirty="0" smtClean="0"/>
              <a:t>		Taught the science of surgery</a:t>
            </a:r>
          </a:p>
          <a:p>
            <a:r>
              <a:rPr lang="en-US" dirty="0" smtClean="0"/>
              <a:t>THOMAS SYDENHAM (1624- 1689)</a:t>
            </a:r>
          </a:p>
          <a:p>
            <a:pPr>
              <a:buNone/>
            </a:pPr>
            <a:r>
              <a:rPr lang="en-US" dirty="0" smtClean="0"/>
              <a:t>		English Hippocrates</a:t>
            </a:r>
          </a:p>
          <a:p>
            <a:pPr>
              <a:buNone/>
            </a:pPr>
            <a:r>
              <a:rPr lang="en-US" dirty="0" smtClean="0"/>
              <a:t>		Clinical methods</a:t>
            </a:r>
          </a:p>
          <a:p>
            <a:pPr>
              <a:buNone/>
            </a:pPr>
            <a:r>
              <a:rPr lang="en-US" dirty="0" smtClean="0"/>
              <a:t>		D/D of scarlet fever, malaria, </a:t>
            </a:r>
            <a:r>
              <a:rPr lang="en-US" dirty="0" err="1" smtClean="0"/>
              <a:t>Dysentry</a:t>
            </a:r>
            <a:r>
              <a:rPr lang="en-US" dirty="0" smtClean="0"/>
              <a:t>, cholera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&amp; 18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of discoveries</a:t>
            </a:r>
          </a:p>
          <a:p>
            <a:r>
              <a:rPr lang="en-US" dirty="0" smtClean="0"/>
              <a:t>1628- William Harvey- circulation of blood</a:t>
            </a:r>
          </a:p>
          <a:p>
            <a:r>
              <a:rPr lang="en-US" dirty="0" smtClean="0"/>
              <a:t>1670- Leeuwenhoek’s microscope</a:t>
            </a:r>
          </a:p>
          <a:p>
            <a:r>
              <a:rPr lang="en-US" dirty="0" smtClean="0"/>
              <a:t>1796- Jenner- vaccination against smallpox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Century- </a:t>
            </a:r>
            <a:r>
              <a:rPr lang="en-US" dirty="0" err="1" smtClean="0"/>
              <a:t>Morgagni</a:t>
            </a:r>
            <a:r>
              <a:rPr lang="en-US" dirty="0" smtClean="0"/>
              <a:t>- New branch of medical science- Pathologic Anatomy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</a:t>
            </a:r>
            <a:r>
              <a:rPr lang="en-US" dirty="0"/>
              <a:t>M</a:t>
            </a:r>
            <a:r>
              <a:rPr lang="en-US" dirty="0" smtClean="0"/>
              <a:t>odern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Not only treatment for sickness</a:t>
            </a:r>
          </a:p>
          <a:p>
            <a:r>
              <a:rPr lang="en-US" dirty="0" smtClean="0"/>
              <a:t>Prevention of disease</a:t>
            </a:r>
          </a:p>
          <a:p>
            <a:r>
              <a:rPr lang="en-US" dirty="0" smtClean="0"/>
              <a:t>Promotion of health</a:t>
            </a:r>
          </a:p>
          <a:p>
            <a:r>
              <a:rPr lang="en-US" dirty="0" smtClean="0"/>
              <a:t>Improvement of quality of life of individuals &amp; groups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SANITORY AWAKENING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Mid 19</a:t>
            </a:r>
            <a:r>
              <a:rPr lang="en-US" baseline="30000" dirty="0" smtClean="0"/>
              <a:t>th</a:t>
            </a:r>
            <a:r>
              <a:rPr lang="en-US" dirty="0" smtClean="0"/>
              <a:t> century in England</a:t>
            </a:r>
          </a:p>
          <a:p>
            <a:r>
              <a:rPr lang="en-US" dirty="0" smtClean="0"/>
              <a:t>Modify </a:t>
            </a:r>
            <a:r>
              <a:rPr lang="en-US" dirty="0" err="1" smtClean="0"/>
              <a:t>behaviour</a:t>
            </a:r>
            <a:r>
              <a:rPr lang="en-US" dirty="0" smtClean="0"/>
              <a:t> of people &amp; Public Health</a:t>
            </a:r>
          </a:p>
          <a:p>
            <a:r>
              <a:rPr lang="en-US" dirty="0" smtClean="0"/>
              <a:t>Industrial Revolution  - 18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>
              <a:buNone/>
            </a:pPr>
            <a:r>
              <a:rPr lang="en-US" dirty="0" smtClean="0"/>
              <a:t>		Slums</a:t>
            </a:r>
          </a:p>
          <a:p>
            <a:pPr>
              <a:buNone/>
            </a:pPr>
            <a:r>
              <a:rPr lang="en-US" dirty="0" smtClean="0"/>
              <a:t>		Overcrowding</a:t>
            </a:r>
          </a:p>
          <a:p>
            <a:pPr>
              <a:buNone/>
            </a:pPr>
            <a:r>
              <a:rPr lang="en-US" dirty="0" smtClean="0"/>
              <a:t>		Increase sick Rate &amp; Death rate</a:t>
            </a:r>
          </a:p>
          <a:p>
            <a:pPr>
              <a:buNone/>
            </a:pPr>
            <a:r>
              <a:rPr lang="en-US" dirty="0" smtClean="0"/>
              <a:t>		Accumulation of filth</a:t>
            </a:r>
          </a:p>
          <a:p>
            <a:pPr>
              <a:buNone/>
            </a:pPr>
            <a:r>
              <a:rPr lang="en-US" dirty="0" smtClean="0"/>
              <a:t>		Infectious diseases</a:t>
            </a:r>
          </a:p>
          <a:p>
            <a:pPr>
              <a:buNone/>
            </a:pPr>
            <a:r>
              <a:rPr lang="en-US" dirty="0" smtClean="0"/>
              <a:t>		Frequent attack of cholera</a:t>
            </a:r>
          </a:p>
          <a:p>
            <a:r>
              <a:rPr lang="en-US" dirty="0" smtClean="0"/>
              <a:t>A great cholera attack in 1832 led </a:t>
            </a:r>
            <a:r>
              <a:rPr lang="en-US" dirty="0" err="1" smtClean="0"/>
              <a:t>Ewin</a:t>
            </a:r>
            <a:r>
              <a:rPr lang="en-US" dirty="0" smtClean="0"/>
              <a:t> Chadwick, a lawyer in England investigate the health of inhabitants- to improve the public health- anti-filth crusade- The great sanitary Awakening-enactment of Public Health Act of 1848 in England.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1840- Health concept in England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century- father of public health</a:t>
            </a:r>
          </a:p>
          <a:p>
            <a:r>
              <a:rPr lang="en-US" dirty="0" smtClean="0"/>
              <a:t>JOHN SNOW- Polluted drinking water- spread of cholera</a:t>
            </a:r>
          </a:p>
          <a:p>
            <a:r>
              <a:rPr lang="en-US" dirty="0" smtClean="0"/>
              <a:t>1875- Public Health Act of 1875- Man’s physical Environment</a:t>
            </a:r>
          </a:p>
          <a:p>
            <a:r>
              <a:rPr lang="en-US" dirty="0" smtClean="0"/>
              <a:t>Beginning of 20</a:t>
            </a:r>
            <a:r>
              <a:rPr lang="en-US" baseline="30000" dirty="0" smtClean="0"/>
              <a:t>th</a:t>
            </a:r>
            <a:r>
              <a:rPr lang="en-US" dirty="0" smtClean="0"/>
              <a:t> century- clean water</a:t>
            </a:r>
          </a:p>
          <a:p>
            <a:pPr>
              <a:buNone/>
            </a:pPr>
            <a:r>
              <a:rPr lang="en-US" dirty="0" smtClean="0"/>
              <a:t>					clean surrounding</a:t>
            </a:r>
          </a:p>
          <a:p>
            <a:pPr>
              <a:buNone/>
            </a:pPr>
            <a:r>
              <a:rPr lang="en-US" dirty="0" smtClean="0"/>
              <a:t>					control of offensive trades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GERM THEORY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1860- French Bacteriologist- Louis Pasteur- bacteria in air</a:t>
            </a:r>
          </a:p>
          <a:p>
            <a:r>
              <a:rPr lang="en-US" dirty="0" smtClean="0"/>
              <a:t>1873- he advanced Germ Theory of disease</a:t>
            </a:r>
          </a:p>
          <a:p>
            <a:r>
              <a:rPr lang="en-US" dirty="0" smtClean="0"/>
              <a:t>1877- Robert Koch- anthrax- bacteria</a:t>
            </a:r>
          </a:p>
          <a:p>
            <a:r>
              <a:rPr lang="en-US" dirty="0" smtClean="0"/>
              <a:t>Both confirmed BACTERIOLOGY</a:t>
            </a:r>
          </a:p>
          <a:p>
            <a:r>
              <a:rPr lang="en-US" dirty="0" smtClean="0"/>
              <a:t>Golden Age of Bacteriology</a:t>
            </a:r>
          </a:p>
          <a:p>
            <a:r>
              <a:rPr lang="en-US" dirty="0" smtClean="0"/>
              <a:t>1847- Gonococcus</a:t>
            </a:r>
          </a:p>
          <a:p>
            <a:r>
              <a:rPr lang="en-US" dirty="0" smtClean="0"/>
              <a:t>1880- Typhoid bacilli, </a:t>
            </a:r>
            <a:r>
              <a:rPr lang="en-US" dirty="0" err="1" smtClean="0"/>
              <a:t>Pneumococcus</a:t>
            </a:r>
            <a:endParaRPr lang="en-US" dirty="0" smtClean="0"/>
          </a:p>
          <a:p>
            <a:r>
              <a:rPr lang="en-US" dirty="0" smtClean="0"/>
              <a:t>1882- Tubercle bacilli</a:t>
            </a:r>
          </a:p>
          <a:p>
            <a:r>
              <a:rPr lang="en-US" dirty="0" smtClean="0"/>
              <a:t>1883- </a:t>
            </a:r>
            <a:r>
              <a:rPr lang="en-US" dirty="0" err="1" smtClean="0"/>
              <a:t>Vibrio</a:t>
            </a:r>
            <a:r>
              <a:rPr lang="en-US" dirty="0" smtClean="0"/>
              <a:t> </a:t>
            </a:r>
            <a:r>
              <a:rPr lang="en-US" dirty="0" err="1" smtClean="0"/>
              <a:t>cholerae</a:t>
            </a:r>
            <a:endParaRPr lang="en-US" dirty="0" smtClean="0"/>
          </a:p>
          <a:p>
            <a:r>
              <a:rPr lang="en-US" dirty="0" smtClean="0"/>
              <a:t>1884- </a:t>
            </a:r>
            <a:r>
              <a:rPr lang="en-US" dirty="0" err="1" smtClean="0"/>
              <a:t>Diptheria</a:t>
            </a:r>
            <a:r>
              <a:rPr lang="en-US" dirty="0" smtClean="0"/>
              <a:t> bacilli</a:t>
            </a:r>
          </a:p>
          <a:p>
            <a:r>
              <a:rPr lang="en-US" dirty="0" smtClean="0"/>
              <a:t>Turning point in </a:t>
            </a:r>
            <a:r>
              <a:rPr lang="en-US" dirty="0" err="1" smtClean="0"/>
              <a:t>Aetiological</a:t>
            </a:r>
            <a:r>
              <a:rPr lang="en-US" dirty="0" smtClean="0"/>
              <a:t> concept &amp; Theory of disease of Causation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BIRTH OF PREVENTIVE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JAMES LIND- Scurvy- intake of fruits &amp; Vegetables- 1753</a:t>
            </a:r>
          </a:p>
          <a:p>
            <a:r>
              <a:rPr lang="en-US" dirty="0" smtClean="0"/>
              <a:t>EDWARD JENNER- </a:t>
            </a:r>
            <a:r>
              <a:rPr lang="en-US" dirty="0" err="1" smtClean="0"/>
              <a:t>vacination</a:t>
            </a:r>
            <a:r>
              <a:rPr lang="en-US" dirty="0" smtClean="0"/>
              <a:t> for small pox – 1796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After theory of causation</a:t>
            </a:r>
            <a:r>
              <a:rPr lang="en-US" dirty="0" smtClean="0"/>
              <a:t>, 19</a:t>
            </a:r>
            <a:r>
              <a:rPr lang="en-US" baseline="30000" dirty="0" smtClean="0"/>
              <a:t>th</a:t>
            </a:r>
            <a:r>
              <a:rPr lang="en-US" dirty="0" smtClean="0"/>
              <a:t> century –discoveries</a:t>
            </a:r>
          </a:p>
          <a:p>
            <a:r>
              <a:rPr lang="en-US" dirty="0" smtClean="0"/>
              <a:t>Pasteur’s anti rabies treatment- 1883</a:t>
            </a:r>
          </a:p>
          <a:p>
            <a:r>
              <a:rPr lang="en-US" dirty="0" smtClean="0"/>
              <a:t>Cholera vaccine- 1892</a:t>
            </a:r>
          </a:p>
          <a:p>
            <a:r>
              <a:rPr lang="en-US" dirty="0" err="1" smtClean="0"/>
              <a:t>Diptheria</a:t>
            </a:r>
            <a:r>
              <a:rPr lang="en-US" dirty="0" smtClean="0"/>
              <a:t> anti toxin- 1894</a:t>
            </a:r>
          </a:p>
          <a:p>
            <a:r>
              <a:rPr lang="en-US" dirty="0" smtClean="0"/>
              <a:t>Anti  typhoid vaccine- 1898</a:t>
            </a:r>
          </a:p>
          <a:p>
            <a:r>
              <a:rPr lang="en-US" dirty="0" smtClean="0"/>
              <a:t>Antiseptic &amp; Disinfectant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Furthur</a:t>
            </a:r>
            <a:r>
              <a:rPr lang="en-US" dirty="0" smtClean="0"/>
              <a:t> advance in </a:t>
            </a:r>
            <a:r>
              <a:rPr lang="en-US" i="1" dirty="0" smtClean="0"/>
              <a:t>mode of transmission</a:t>
            </a:r>
          </a:p>
          <a:p>
            <a:r>
              <a:rPr lang="en-US" dirty="0" smtClean="0"/>
              <a:t>1898- Ross- Malaria- Anopheles mosquito</a:t>
            </a:r>
          </a:p>
          <a:p>
            <a:r>
              <a:rPr lang="en-US" dirty="0" smtClean="0"/>
              <a:t>1900- Yellow Fever- </a:t>
            </a:r>
            <a:r>
              <a:rPr lang="en-US" dirty="0" err="1" smtClean="0"/>
              <a:t>Aedes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After </a:t>
            </a:r>
            <a:r>
              <a:rPr lang="en-US" i="1" dirty="0" smtClean="0"/>
              <a:t>Bacteriology,</a:t>
            </a:r>
            <a:r>
              <a:rPr lang="en-US" dirty="0" smtClean="0"/>
              <a:t> blocking the channel of Transmission</a:t>
            </a:r>
          </a:p>
          <a:p>
            <a:r>
              <a:rPr lang="en-US" dirty="0" smtClean="0"/>
              <a:t>Water purification</a:t>
            </a:r>
          </a:p>
          <a:p>
            <a:r>
              <a:rPr lang="en-US" dirty="0" err="1" smtClean="0"/>
              <a:t>Sewagw</a:t>
            </a:r>
            <a:r>
              <a:rPr lang="en-US" dirty="0" smtClean="0"/>
              <a:t> disposal</a:t>
            </a:r>
          </a:p>
          <a:p>
            <a:r>
              <a:rPr lang="en-US" dirty="0" smtClean="0"/>
              <a:t>Vector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 in Antiquity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Primitive medicine </a:t>
            </a:r>
          </a:p>
          <a:p>
            <a:r>
              <a:rPr lang="en-US" dirty="0" smtClean="0"/>
              <a:t>Indian medicine</a:t>
            </a:r>
          </a:p>
          <a:p>
            <a:r>
              <a:rPr lang="en-US" dirty="0" smtClean="0"/>
              <a:t>Chinese medicine</a:t>
            </a:r>
          </a:p>
          <a:p>
            <a:r>
              <a:rPr lang="en-US" dirty="0" smtClean="0"/>
              <a:t>Egyptian medicine</a:t>
            </a:r>
          </a:p>
          <a:p>
            <a:r>
              <a:rPr lang="en-US" dirty="0" smtClean="0"/>
              <a:t>Mesopotamian medicine</a:t>
            </a:r>
          </a:p>
          <a:p>
            <a:r>
              <a:rPr lang="en-US" dirty="0" smtClean="0"/>
              <a:t>Greek medicine</a:t>
            </a:r>
          </a:p>
          <a:p>
            <a:r>
              <a:rPr lang="en-US" dirty="0" smtClean="0"/>
              <a:t>Roman medicine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Born out of necessity</a:t>
            </a:r>
          </a:p>
          <a:p>
            <a:r>
              <a:rPr lang="en-US" dirty="0" smtClean="0"/>
              <a:t>Supernatural theory</a:t>
            </a:r>
          </a:p>
          <a:p>
            <a:r>
              <a:rPr lang="en-US" dirty="0" smtClean="0"/>
              <a:t>Pre-historic period intermingled with superstition, religion, magic etc</a:t>
            </a:r>
          </a:p>
          <a:p>
            <a:endParaRPr lang="en-US" dirty="0" smtClean="0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752600"/>
            <a:ext cx="3505199" cy="4038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INDIAN MEDICINE</a:t>
            </a:r>
            <a:endParaRPr lang="en-US" dirty="0"/>
          </a:p>
        </p:txBody>
      </p:sp>
      <p:pic>
        <p:nvPicPr>
          <p:cNvPr id="4" name="Content Placeholder 3" descr="5-ayurved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152400" y="990600"/>
            <a:ext cx="8839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Indian in origin- AYURVEDA &amp; SIDDHA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AYURVEDA :				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Knowledge of life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Origin 5000 B.C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Branch of ATHARVAVEDA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GOD OF MEDICINE – DHANVANTHRI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Authorities in </a:t>
            </a:r>
            <a:r>
              <a:rPr lang="en-US" sz="2400" dirty="0" err="1" smtClean="0"/>
              <a:t>Ayurvedic</a:t>
            </a:r>
            <a:r>
              <a:rPr lang="en-US" sz="2400" dirty="0" smtClean="0"/>
              <a:t> Medicine: 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Atreya</a:t>
            </a:r>
            <a:endParaRPr lang="en-US" sz="2400" dirty="0" smtClean="0"/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sz="2400" dirty="0" err="1" smtClean="0"/>
              <a:t>Charaka</a:t>
            </a:r>
            <a:r>
              <a:rPr lang="en-US" sz="2400" dirty="0" smtClean="0"/>
              <a:t> </a:t>
            </a:r>
          </a:p>
          <a:p>
            <a:pPr lvl="8"/>
            <a:r>
              <a:rPr lang="en-US" sz="2400" dirty="0" err="1" smtClean="0"/>
              <a:t>Susruta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AYURVEDA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ATREYA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800 B.C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First Indian physician &amp; teacher lived in the University of </a:t>
            </a:r>
            <a:r>
              <a:rPr lang="en-US" dirty="0" err="1" smtClean="0"/>
              <a:t>Takshashila</a:t>
            </a:r>
            <a:endParaRPr lang="en-US" dirty="0"/>
          </a:p>
        </p:txBody>
      </p:sp>
      <p:pic>
        <p:nvPicPr>
          <p:cNvPr id="5" name="Content Placeholder 4" descr="download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1" y="1600200"/>
            <a:ext cx="31242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CHARAKA (200 A.D)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Court physician to king </a:t>
            </a:r>
            <a:r>
              <a:rPr lang="en-US" dirty="0" err="1" smtClean="0"/>
              <a:t>Kanishka</a:t>
            </a:r>
            <a:endParaRPr lang="en-US" dirty="0" smtClean="0"/>
          </a:p>
          <a:p>
            <a:r>
              <a:rPr lang="en-US" dirty="0" smtClean="0"/>
              <a:t>Book compiled “CHARAKA SAMHITA” based on the teachings of </a:t>
            </a:r>
            <a:r>
              <a:rPr lang="en-US" dirty="0" err="1" smtClean="0"/>
              <a:t>Atreya</a:t>
            </a:r>
            <a:r>
              <a:rPr lang="en-US" dirty="0" smtClean="0"/>
              <a:t> &amp; </a:t>
            </a:r>
            <a:r>
              <a:rPr lang="en-US" dirty="0" err="1" smtClean="0"/>
              <a:t>Charaka</a:t>
            </a:r>
            <a:r>
              <a:rPr lang="en-US" dirty="0" smtClean="0"/>
              <a:t> mention 500 drugs</a:t>
            </a:r>
          </a:p>
          <a:p>
            <a:endParaRPr lang="en-US" dirty="0"/>
          </a:p>
        </p:txBody>
      </p:sp>
      <p:pic>
        <p:nvPicPr>
          <p:cNvPr id="5" name="Content Placeholder 4" descr="chara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524000"/>
            <a:ext cx="40386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SUSRUTA  (800B.C - 400 A.D)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Father of Indian Surgery</a:t>
            </a:r>
          </a:p>
          <a:p>
            <a:r>
              <a:rPr lang="en-US" dirty="0" smtClean="0"/>
              <a:t>Book compiled “</a:t>
            </a:r>
            <a:r>
              <a:rPr lang="en-US" dirty="0" err="1" smtClean="0"/>
              <a:t>Susruta</a:t>
            </a:r>
            <a:r>
              <a:rPr lang="en-US" dirty="0" smtClean="0"/>
              <a:t> </a:t>
            </a:r>
            <a:r>
              <a:rPr lang="en-US" dirty="0" err="1" smtClean="0"/>
              <a:t>samhita</a:t>
            </a:r>
            <a:r>
              <a:rPr lang="en-US" dirty="0" smtClean="0"/>
              <a:t>” about the surgical knowledge of his time. </a:t>
            </a:r>
          </a:p>
          <a:p>
            <a:r>
              <a:rPr lang="en-US" dirty="0" smtClean="0"/>
              <a:t>British learned the art of </a:t>
            </a:r>
            <a:r>
              <a:rPr lang="en-US" dirty="0" err="1" smtClean="0"/>
              <a:t>Rhinoplasty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download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1676400"/>
            <a:ext cx="3200399" cy="3962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1033</Words>
  <Application>Microsoft Office PowerPoint</Application>
  <PresentationFormat>On-screen Show (4:3)</PresentationFormat>
  <Paragraphs>237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MAN &amp; MEDICINE</vt:lpstr>
      <vt:lpstr>Millenium Development Goals</vt:lpstr>
      <vt:lpstr>Goal of Modern medicine</vt:lpstr>
      <vt:lpstr>Medicine in Antiquity</vt:lpstr>
      <vt:lpstr>PRIMITIVE MEDICINE</vt:lpstr>
      <vt:lpstr>INDIAN MEDICINE</vt:lpstr>
      <vt:lpstr>AYURVEDA</vt:lpstr>
      <vt:lpstr>CHARAKA (200 A.D)</vt:lpstr>
      <vt:lpstr>SUSRUTA  (800B.C - 400 A.D)</vt:lpstr>
      <vt:lpstr>AYURVEDA</vt:lpstr>
      <vt:lpstr>SIDDHA MEDICINE</vt:lpstr>
      <vt:lpstr>CHINESE MEDICINE (2700 B.C)</vt:lpstr>
      <vt:lpstr>EGYPTIAN MEDICINE (2000 B. C)</vt:lpstr>
      <vt:lpstr>Slide 14</vt:lpstr>
      <vt:lpstr>EGYPTIAN MEDICINE contd.</vt:lpstr>
      <vt:lpstr>EGYPTIAN MEDICINE contd.</vt:lpstr>
      <vt:lpstr>MESOPOTAMIAN MEDICINE</vt:lpstr>
      <vt:lpstr>GREEK MEDICINE</vt:lpstr>
      <vt:lpstr>AESCULAPIUS (1200 B.C)</vt:lpstr>
      <vt:lpstr>HIPPOCRATES (460- 370 B.C)</vt:lpstr>
      <vt:lpstr>ROMAN MEDICINE</vt:lpstr>
      <vt:lpstr>GALEN ( 130- 205 A.D)</vt:lpstr>
      <vt:lpstr>MIDDLE AGES</vt:lpstr>
      <vt:lpstr>Abu becr</vt:lpstr>
      <vt:lpstr>DAWN OF SCIENTIFIC MEDICINE</vt:lpstr>
      <vt:lpstr>Fracastorius (1483- 1553)</vt:lpstr>
      <vt:lpstr>ANDREAS VASALIUS</vt:lpstr>
      <vt:lpstr>Slide 28</vt:lpstr>
      <vt:lpstr>17th &amp; 18th Centuries</vt:lpstr>
      <vt:lpstr>SANITORY AWAKENING</vt:lpstr>
      <vt:lpstr>RISE OF PUBLIC HEALTH</vt:lpstr>
      <vt:lpstr>GERM THEORY OF DISEASE</vt:lpstr>
      <vt:lpstr>BIRTH OF PREVENTIVE MEDICINE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 &amp; MEDICINE</dc:title>
  <dc:creator>speed computers</dc:creator>
  <cp:lastModifiedBy>Windows</cp:lastModifiedBy>
  <cp:revision>45</cp:revision>
  <dcterms:created xsi:type="dcterms:W3CDTF">2017-12-08T16:00:27Z</dcterms:created>
  <dcterms:modified xsi:type="dcterms:W3CDTF">2019-04-17T07:39:08Z</dcterms:modified>
</cp:coreProperties>
</file>